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2" r:id="rId9"/>
    <p:sldId id="277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8" r:id="rId22"/>
    <p:sldId id="276" r:id="rId23"/>
  </p:sldIdLst>
  <p:sldSz cx="9144000" cy="5143500" type="screen16x9"/>
  <p:notesSz cx="6858000" cy="9144000"/>
  <p:embeddedFontLst>
    <p:embeddedFont>
      <p:font typeface="Raleway" panose="020B0604020202020204" charset="0"/>
      <p:regular r:id="rId25"/>
      <p:bold r:id="rId26"/>
      <p:italic r:id="rId27"/>
      <p:boldItalic r:id="rId28"/>
    </p:embeddedFont>
    <p:embeddedFont>
      <p:font typeface="Raleway ExtraBold" panose="020B0604020202020204" charset="0"/>
      <p:bold r:id="rId29"/>
      <p:boldItalic r:id="rId30"/>
    </p:embeddedFont>
    <p:embeddedFont>
      <p:font typeface="Raleway Ligh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643" autoAdjust="0"/>
  </p:normalViewPr>
  <p:slideViewPr>
    <p:cSldViewPr snapToGrid="0">
      <p:cViewPr varScale="1">
        <p:scale>
          <a:sx n="107" d="100"/>
          <a:sy n="107" d="100"/>
        </p:scale>
        <p:origin x="1734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d67a0253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d67a0253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Hello, my name is Paul Linca and under the supervision of Professor Ion </a:t>
            </a:r>
            <a:r>
              <a:rPr lang="en-US" dirty="0" err="1"/>
              <a:t>Giosan</a:t>
            </a:r>
            <a:r>
              <a:rPr lang="en-US" dirty="0"/>
              <a:t> I developed a movie review aggregator that uses web scraping and image processing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d6f379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d6f379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Having the extracted poster, we can now compare it to the existing movie posters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comparison consists of: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Splitting the posters into several regions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Computing their histograms and equalizing them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using several comparison methods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return the best match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d6f37907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d6f37907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second module of the project is the review fetcher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was achieved by using the </a:t>
            </a:r>
            <a:r>
              <a:rPr lang="en-US" dirty="0" err="1"/>
              <a:t>BeautifulSoup</a:t>
            </a:r>
            <a:r>
              <a:rPr lang="en-US" dirty="0"/>
              <a:t> Python library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overall process of consists of fetching the webpage in which the movie reviews 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Parsing the HTML tree using the methods provided by </a:t>
            </a:r>
            <a:r>
              <a:rPr lang="en-US" dirty="0" err="1"/>
              <a:t>BeautifulSoup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finding the review containers and extracting the data we need, such as: the rating, the title and the review itself.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d6f379074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d6f379074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technique is called web scraping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web scraping, most of the time is spent in the browser, using its developer tools to analyze the page’s HTML structure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 the left we can see how a review looks in the web site and on the right is the HTML hierarchy that is used to build it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d6f379074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d6f379074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Since there are over 500 thousand movies, creating a database from scratch wasn’t an option.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Thus, I decided to use existing APIs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Firstly, the </a:t>
            </a:r>
            <a:r>
              <a:rPr lang="en-US" dirty="0" err="1"/>
              <a:t>OMDb</a:t>
            </a:r>
            <a:r>
              <a:rPr lang="en-US" dirty="0"/>
              <a:t> API was the primary one I used for searching movies and retrieving information such as titles, posters, directors and so 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Secondly, the </a:t>
            </a:r>
            <a:r>
              <a:rPr lang="en-US" dirty="0" err="1"/>
              <a:t>TMDb</a:t>
            </a:r>
            <a:r>
              <a:rPr lang="en-US" dirty="0"/>
              <a:t> API was used to retrieve the day’s popular movies and movie recommendations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d6f379074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d6f379074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Additionally, in order to expose the functionalities of the previous modules, I decided to create an own </a:t>
            </a:r>
            <a:r>
              <a:rPr lang="en-US" dirty="0" err="1"/>
              <a:t>api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the Django Python Framework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idea is to have an endpoint for each functionality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deploy it on Heroku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d6f379074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d6f379074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endpoints available were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Reviews – which receives an movie id and returns a json containing the movie’s reviews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Search – which receives a base64 encoded image and detects, recognizes and returns the title of the movie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d6f379074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d6f379074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Popular which simply returns a JSON containing the day’s popular movies by calling the </a:t>
            </a:r>
            <a:r>
              <a:rPr lang="en-US" dirty="0" err="1"/>
              <a:t>TMDb</a:t>
            </a:r>
            <a:r>
              <a:rPr lang="en-US" dirty="0"/>
              <a:t> API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finally, recommended, which receives a movie’s id and returns a json containing similar movies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249ca0fa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249ca0fa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Finally, the mobile application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As it is the most popular mobile operating system, the application will be an Android app written in Kotlin.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Its objective is to allow users to authenticate using third party platforms,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http requests to the previously mentioned APIs to search for movies, view details about them, read their reviews and receive recommendations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represented in a clean and intuitive user interface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49ca0fa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249ca0fa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chose Kotlin because, as of 2019, Google announced it as the preferred programming language for Android development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some of the features that differentiate it from java 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Null Safety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Type Inference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Properties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coroutines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249ca0fa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249ca0fa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Firebase is Google’s development platform, which provides tools to improve applications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main tool we are interested in is Firebase Authentication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provides a way for users to authenticate using an existing Google account.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directly ties into the theme of convenience, removing the need of creating an additional account for the app.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d67a02534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d67a02534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want to start my presentation with some statistics about the film industry as of 2018.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were 1.3 billion tickets sold in the US alone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80.8 million Netflix subscribers worldwide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overall, the industry was worth about 136 billion dollars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249ca0fa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249ca0fa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order to build a good, organized application, we had to choose an architectural pattern to follow while developing the Android application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chose MVVM or Mode-View-</a:t>
            </a:r>
            <a:r>
              <a:rPr lang="en-US" dirty="0" err="1"/>
              <a:t>ViewModel</a:t>
            </a:r>
            <a:r>
              <a:rPr lang="en-US" dirty="0"/>
              <a:t> pattern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facilitates the separation of graphical interface from the business logic such that they can be developed independently.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has three components: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Model – which simply holds the application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View – which represents what the user actually sees and how it is displayed on the screen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the </a:t>
            </a:r>
            <a:r>
              <a:rPr lang="en-US" dirty="0" err="1"/>
              <a:t>ViewModel</a:t>
            </a:r>
            <a:r>
              <a:rPr lang="en-US" dirty="0"/>
              <a:t>, which links the two previous components. The </a:t>
            </a:r>
            <a:r>
              <a:rPr lang="en-US" dirty="0" err="1"/>
              <a:t>ViewModel</a:t>
            </a:r>
            <a:r>
              <a:rPr lang="en-US" dirty="0"/>
              <a:t> binds its properties to the view and sends updates so that the view is updated accordingly. This binding works both ways. Thus, it can be said that the </a:t>
            </a:r>
            <a:r>
              <a:rPr lang="en-US" dirty="0" err="1"/>
              <a:t>ViewModel</a:t>
            </a:r>
            <a:r>
              <a:rPr lang="en-US" dirty="0"/>
              <a:t> contains the state of the data in the Model.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  <a:p>
            <a:endParaRPr lang="en-US" dirty="0"/>
          </a:p>
          <a:p>
            <a:r>
              <a:rPr lang="en-US" dirty="0"/>
              <a:t>Search page </a:t>
            </a:r>
          </a:p>
          <a:p>
            <a:endParaRPr lang="en-US" dirty="0"/>
          </a:p>
          <a:p>
            <a:r>
              <a:rPr lang="en-US" dirty="0"/>
              <a:t>Search results page</a:t>
            </a:r>
          </a:p>
          <a:p>
            <a:endParaRPr lang="en-US" dirty="0"/>
          </a:p>
          <a:p>
            <a:r>
              <a:rPr lang="en-US" dirty="0"/>
              <a:t>Movie page</a:t>
            </a:r>
          </a:p>
          <a:p>
            <a:endParaRPr lang="en-US" dirty="0"/>
          </a:p>
          <a:p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573159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249ca0fa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249ca0fa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d67ea6a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d67ea6a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Thus, we can deduce that movie watching has become one of the most popular leisure activities.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That being said, the process of deciding if a movie is suitable to watch is often dreaded by most people, as it can become long and unpleasant.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order to ease this, people often look up reviews of movies  to see other people’s opinions on it. Reviews have become a deciding factor that influence people’s likelihood to watch a movie or not.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d67ea6ac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d67ea6ac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problems that my project tackles are: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lengthy process of choosing a movie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the large amount of existing movie review websites, making finding the best reviews more difficult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d67a0253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d67a0253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solution I propose is a platform that makes finding reviews and information about movies: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Quick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Convenient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To achieve that, the platform has to be accessible and ready for use at any moment by anyone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bf82a9a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bf82a9a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Thus, the objective of the project is to build a mobile application that provides its user a way to: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Search for any movie, either by typing the movie’s title or by taking a photo of the movie’s poster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Also provides movie reviews gathered from various sources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relevant movie recommendations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249ca0fa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249ca0fa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system will be broken down into modules.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mobile provides the user interface and will handle all user interaction.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makes use of external services and APIs for authentication and movie representation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 API deployed on Heroku exposes the functionalities of a poster recognition system, a review web scraper and other systems.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two main components communicate through HTTP requests.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bfa57cf9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bfa57cf9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First, the poster recognition system.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library I chose to perform this was OpenCV and I decided to use its Python variant.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module consists of two parts: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First, we need to detect the actual poster from the photo received from the user and extract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second, we need to compare the extracted poster to existing posters and find the best match, which will represent the movie we are looking for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bfa57cf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bfa57cf9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extraction pipeline looks something like this,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First, we receive the original photo taken by the user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Then, we convert the image to grayscale, to make it easier to analyze and manipulate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Next, we apply a gaussian blur to the image. This will help define better edges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Then, we can simplify the image by applying a thresholding operations, converting it to a black and white, or binary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 this point, several morphological operations can be applied in order to define better shapes. In this case, a closing operation suffices, filling small holes and linking interrupted edges.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Canny Edge Detection can be performed. The Canny algorithm extracts the defining edges of the image, and defines the contours of the objects being represented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Since all posters have a rectangular shape, we can now analyze the contours and check which ones have 4 corners and 4 sides.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Several contours may have these characteristics but, since the focus of the picture should be the poster itself, we can assume that it will be the largest rectangular contour.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that we have our poster contour and its defining corners, a 4 point perspective transformation can be applied.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Which will provide the final result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B6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FFB600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 flipH="1"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1pPr>
            <a:lvl2pPr marL="914400" lvl="1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2pPr>
            <a:lvl3pPr marL="1371600" lvl="2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3pPr>
            <a:lvl4pPr marL="1828800" lvl="3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4pPr>
            <a:lvl5pPr marL="2286000" lvl="4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5pPr>
            <a:lvl6pPr marL="2743200" lvl="5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6pPr>
            <a:lvl7pPr marL="3200400" lvl="6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7pPr>
            <a:lvl8pPr marL="3657600" lvl="7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8pPr>
            <a:lvl9pPr marL="4114800" lvl="8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ro" sz="12000" b="1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2000" b="1" i="0" u="none" strike="noStrike" cap="non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_1">
    <p:bg>
      <p:bgPr>
        <a:solidFill>
          <a:srgbClr val="FFB600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  <p:sp>
        <p:nvSpPr>
          <p:cNvPr id="44" name="Google Shape;44;p9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503650" y="2383225"/>
            <a:ext cx="8377500" cy="11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 sz="31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Movie Review Aggregation Application Using Web Scraping and Image Processing</a:t>
            </a:r>
            <a:endParaRPr sz="31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700" b="1">
              <a:solidFill>
                <a:srgbClr val="434343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503656" y="3876776"/>
            <a:ext cx="1123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Student:    </a:t>
            </a:r>
            <a:endParaRPr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Supervisor: </a:t>
            </a:r>
            <a:endParaRPr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1627251" y="3876776"/>
            <a:ext cx="3772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Paul Tudor LINCA   </a:t>
            </a:r>
            <a:endParaRPr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Assist. Prof. Dr. Eng. Ion GIOSAN</a:t>
            </a:r>
            <a:endParaRPr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503650" y="2011350"/>
            <a:ext cx="19017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600" b="1">
                <a:solidFill>
                  <a:srgbClr val="E91E63"/>
                </a:solidFill>
                <a:latin typeface="Raleway"/>
                <a:ea typeface="Raleway"/>
                <a:cs typeface="Raleway"/>
                <a:sym typeface="Raleway"/>
              </a:rPr>
              <a:t>Flick</a:t>
            </a:r>
            <a:r>
              <a:rPr lang="ro" sz="2600" b="1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rPr>
              <a:t>Rank</a:t>
            </a:r>
            <a:endParaRPr sz="2600" b="1">
              <a:solidFill>
                <a:srgbClr val="FF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 idx="4294967295"/>
          </p:nvPr>
        </p:nvSpPr>
        <p:spPr>
          <a:xfrm>
            <a:off x="744400" y="612150"/>
            <a:ext cx="76266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/>
              <a:t>Approach -</a:t>
            </a:r>
            <a:r>
              <a:rPr lang="ro" sz="3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ro" sz="3200">
                <a:solidFill>
                  <a:srgbClr val="FFB600"/>
                </a:solidFill>
              </a:rPr>
              <a:t>Poster Recognition</a:t>
            </a:r>
            <a:endParaRPr sz="3200"/>
          </a:p>
        </p:txBody>
      </p:sp>
      <p:sp>
        <p:nvSpPr>
          <p:cNvPr id="137" name="Google Shape;137;p21"/>
          <p:cNvSpPr txBox="1"/>
          <p:nvPr/>
        </p:nvSpPr>
        <p:spPr>
          <a:xfrm>
            <a:off x="744400" y="1521375"/>
            <a:ext cx="7528500" cy="28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aleway Light"/>
              <a:buChar char="●"/>
            </a:pPr>
            <a:r>
              <a:rPr lang="ro" sz="2100" dirty="0">
                <a:solidFill>
                  <a:srgbClr val="FFB600"/>
                </a:solidFill>
                <a:latin typeface="Raleway Light"/>
                <a:ea typeface="Raleway Light"/>
                <a:cs typeface="Raleway Light"/>
                <a:sym typeface="Raleway Light"/>
              </a:rPr>
              <a:t>Compare </a:t>
            </a:r>
            <a:r>
              <a:rPr lang="ro" sz="2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the extracted poster to a collection of movie posters.</a:t>
            </a:r>
            <a:endParaRPr sz="21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aleway Light"/>
              <a:buChar char="○"/>
            </a:pPr>
            <a:r>
              <a:rPr lang="ro" sz="2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Split posters into </a:t>
            </a:r>
            <a:r>
              <a:rPr lang="ro" sz="21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regions</a:t>
            </a:r>
            <a:endParaRPr sz="2100" dirty="0">
              <a:solidFill>
                <a:srgbClr val="E91E6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aleway Light"/>
              <a:buChar char="○"/>
            </a:pPr>
            <a:r>
              <a:rPr lang="ro" sz="2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Compute their </a:t>
            </a:r>
            <a:r>
              <a:rPr lang="ro" sz="21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histograms</a:t>
            </a:r>
            <a:endParaRPr sz="2100" dirty="0">
              <a:solidFill>
                <a:srgbClr val="E91E6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aleway Light"/>
              <a:buChar char="○"/>
            </a:pPr>
            <a:r>
              <a:rPr lang="ro" sz="2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Histogram </a:t>
            </a:r>
            <a:r>
              <a:rPr lang="ro" sz="21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equalization</a:t>
            </a:r>
            <a:endParaRPr sz="2100" dirty="0">
              <a:solidFill>
                <a:srgbClr val="E91E6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aleway Light"/>
              <a:buChar char="○"/>
            </a:pPr>
            <a:r>
              <a:rPr lang="ro" sz="21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Compare </a:t>
            </a:r>
            <a:r>
              <a:rPr lang="ro" sz="2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histograms using various methods resulting in similarity </a:t>
            </a:r>
            <a:r>
              <a:rPr lang="ro" sz="21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metrics</a:t>
            </a:r>
            <a:endParaRPr sz="2100" dirty="0">
              <a:solidFill>
                <a:srgbClr val="E91E6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aleway Light"/>
              <a:buChar char="○"/>
            </a:pPr>
            <a:r>
              <a:rPr lang="ro" sz="2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Return the </a:t>
            </a:r>
            <a:r>
              <a:rPr lang="ro" sz="21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best match</a:t>
            </a:r>
            <a:endParaRPr sz="2100" dirty="0">
              <a:solidFill>
                <a:srgbClr val="E91E6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900" y="272050"/>
            <a:ext cx="614950" cy="7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 idx="4294967295"/>
          </p:nvPr>
        </p:nvSpPr>
        <p:spPr>
          <a:xfrm>
            <a:off x="744400" y="612150"/>
            <a:ext cx="76266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/>
              <a:t>Approach -</a:t>
            </a:r>
            <a:r>
              <a:rPr lang="ro" sz="3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ro" sz="3200">
                <a:solidFill>
                  <a:srgbClr val="FFB600"/>
                </a:solidFill>
              </a:rPr>
              <a:t>Fetching Reviews</a:t>
            </a:r>
            <a:endParaRPr sz="3200"/>
          </a:p>
        </p:txBody>
      </p:sp>
      <p:sp>
        <p:nvSpPr>
          <p:cNvPr id="144" name="Google Shape;144;p22"/>
          <p:cNvSpPr txBox="1"/>
          <p:nvPr/>
        </p:nvSpPr>
        <p:spPr>
          <a:xfrm>
            <a:off x="843700" y="1395000"/>
            <a:ext cx="7659600" cy="30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Library: </a:t>
            </a: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BeautifulSoup</a:t>
            </a:r>
            <a:endParaRPr sz="2300" dirty="0">
              <a:solidFill>
                <a:srgbClr val="E91E6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Language: </a:t>
            </a: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Python</a:t>
            </a:r>
            <a:endParaRPr sz="2300" dirty="0">
              <a:solidFill>
                <a:srgbClr val="E91E6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Approach: 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fetch the review source’s </a:t>
            </a: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web page</a:t>
            </a:r>
            <a:endParaRPr sz="2300" dirty="0">
              <a:solidFill>
                <a:srgbClr val="E91E6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parse the </a:t>
            </a: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HTML 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tree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find the review </a:t>
            </a: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containers 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and extract the needed data: rating, review title, review text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450" y="216400"/>
            <a:ext cx="618550" cy="7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 idx="4294967295"/>
          </p:nvPr>
        </p:nvSpPr>
        <p:spPr>
          <a:xfrm>
            <a:off x="744400" y="612150"/>
            <a:ext cx="76266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/>
              <a:t>Approach -</a:t>
            </a:r>
            <a:r>
              <a:rPr lang="ro" sz="3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ro" sz="3200">
                <a:solidFill>
                  <a:srgbClr val="FFB600"/>
                </a:solidFill>
              </a:rPr>
              <a:t>Analyzing the HTML page</a:t>
            </a:r>
            <a:endParaRPr sz="3200"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38" y="1221050"/>
            <a:ext cx="8295925" cy="32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3150" y="192550"/>
            <a:ext cx="565163" cy="6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 idx="4294967295"/>
          </p:nvPr>
        </p:nvSpPr>
        <p:spPr>
          <a:xfrm>
            <a:off x="744400" y="612150"/>
            <a:ext cx="76266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/>
              <a:t>Approach -</a:t>
            </a:r>
            <a:r>
              <a:rPr lang="ro" sz="3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ro" sz="3200">
                <a:solidFill>
                  <a:srgbClr val="FFB600"/>
                </a:solidFill>
              </a:rPr>
              <a:t>Using Existing APIs</a:t>
            </a:r>
            <a:endParaRPr sz="3200"/>
          </a:p>
        </p:txBody>
      </p:sp>
      <p:sp>
        <p:nvSpPr>
          <p:cNvPr id="158" name="Google Shape;158;p24"/>
          <p:cNvSpPr txBox="1"/>
          <p:nvPr/>
        </p:nvSpPr>
        <p:spPr>
          <a:xfrm>
            <a:off x="850374" y="1258050"/>
            <a:ext cx="7659600" cy="30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dirty="0">
                <a:solidFill>
                  <a:srgbClr val="FFB600"/>
                </a:solidFill>
                <a:latin typeface="Raleway Light"/>
                <a:ea typeface="Raleway Light"/>
                <a:cs typeface="Raleway Light"/>
                <a:sym typeface="Raleway Light"/>
              </a:rPr>
              <a:t>OMDb 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API - functionalities used: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search 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function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movie </a:t>
            </a: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information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: title, poster, plot, director, etc.</a:t>
            </a:r>
            <a:endParaRPr lang="en-US"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dirty="0">
                <a:solidFill>
                  <a:srgbClr val="FFB600"/>
                </a:solidFill>
                <a:latin typeface="Raleway Light"/>
                <a:ea typeface="Raleway Light"/>
                <a:cs typeface="Raleway Light"/>
                <a:sym typeface="Raleway Light"/>
              </a:rPr>
              <a:t>TMDb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 API - functionalities used: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today’s </a:t>
            </a: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popular 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movies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getting similar movies -&gt; </a:t>
            </a: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recommendations</a:t>
            </a:r>
            <a:endParaRPr sz="2300" dirty="0">
              <a:solidFill>
                <a:srgbClr val="E91E6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950" y="176650"/>
            <a:ext cx="622935" cy="7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 idx="4294967295"/>
          </p:nvPr>
        </p:nvSpPr>
        <p:spPr>
          <a:xfrm>
            <a:off x="744400" y="612150"/>
            <a:ext cx="76266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/>
              <a:t>Approach -</a:t>
            </a:r>
            <a:r>
              <a:rPr lang="ro" sz="3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ro" sz="3200">
                <a:solidFill>
                  <a:srgbClr val="FFB600"/>
                </a:solidFill>
              </a:rPr>
              <a:t>Creating an Own API</a:t>
            </a:r>
            <a:endParaRPr sz="3200"/>
          </a:p>
        </p:txBody>
      </p:sp>
      <p:sp>
        <p:nvSpPr>
          <p:cNvPr id="165" name="Google Shape;165;p25"/>
          <p:cNvSpPr txBox="1"/>
          <p:nvPr/>
        </p:nvSpPr>
        <p:spPr>
          <a:xfrm>
            <a:off x="843700" y="1219650"/>
            <a:ext cx="7659600" cy="345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Need a way to </a:t>
            </a: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expose 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the poster recognition and review scraping functionalities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Framework: </a:t>
            </a: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Django</a:t>
            </a:r>
            <a:endParaRPr sz="2300" dirty="0">
              <a:solidFill>
                <a:srgbClr val="E91E6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Language: </a:t>
            </a: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Python</a:t>
            </a:r>
            <a:endParaRPr sz="2300" dirty="0">
              <a:solidFill>
                <a:srgbClr val="E91E6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Approach: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Have one endpoint for each of the functionalities</a:t>
            </a:r>
            <a:endParaRPr lang="en-US"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en-US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Deploy it on Heroku</a:t>
            </a: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950" y="176650"/>
            <a:ext cx="622935" cy="7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 idx="4294967295"/>
          </p:nvPr>
        </p:nvSpPr>
        <p:spPr>
          <a:xfrm>
            <a:off x="744400" y="612150"/>
            <a:ext cx="76266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/>
              <a:t>Approach -</a:t>
            </a:r>
            <a:r>
              <a:rPr lang="ro" sz="3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ro" sz="3200">
                <a:solidFill>
                  <a:srgbClr val="FFB600"/>
                </a:solidFill>
              </a:rPr>
              <a:t>Available Endpoints</a:t>
            </a:r>
            <a:endParaRPr sz="3200"/>
          </a:p>
        </p:txBody>
      </p:sp>
      <p:sp>
        <p:nvSpPr>
          <p:cNvPr id="172" name="Google Shape;172;p26"/>
          <p:cNvSpPr txBox="1"/>
          <p:nvPr/>
        </p:nvSpPr>
        <p:spPr>
          <a:xfrm>
            <a:off x="843700" y="1306175"/>
            <a:ext cx="76596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b="1" dirty="0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rPr>
              <a:t>reviews/&lt;imdbID&gt; 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- fetches reviews from available sources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receives: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 IMDb id corresponding to a movie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returns: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 JSON containing the movie’s reviews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b="1" dirty="0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rPr>
              <a:t>imageSearch/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 - detects and recognizes a poster contained in an photo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receives: 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photo encoded in base64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returns: 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title of the movie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950" y="176650"/>
            <a:ext cx="622935" cy="7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 idx="4294967295"/>
          </p:nvPr>
        </p:nvSpPr>
        <p:spPr>
          <a:xfrm>
            <a:off x="744400" y="612150"/>
            <a:ext cx="76266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/>
              <a:t>Approach -</a:t>
            </a:r>
            <a:r>
              <a:rPr lang="ro" sz="3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ro" sz="3200">
                <a:solidFill>
                  <a:srgbClr val="FFB600"/>
                </a:solidFill>
              </a:rPr>
              <a:t>Available Endpoints</a:t>
            </a:r>
            <a:endParaRPr sz="3200"/>
          </a:p>
        </p:txBody>
      </p:sp>
      <p:sp>
        <p:nvSpPr>
          <p:cNvPr id="179" name="Google Shape;179;p27"/>
          <p:cNvSpPr txBox="1"/>
          <p:nvPr/>
        </p:nvSpPr>
        <p:spPr>
          <a:xfrm>
            <a:off x="843700" y="1306175"/>
            <a:ext cx="76596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b="1" dirty="0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rPr>
              <a:t>popular/ 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- gets today’s popular movies through the TMDb API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returns: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 JSON containing the popular movies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b="1" dirty="0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rPr>
              <a:t>recommended/&lt;imdbID&gt;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 - returns recommended movies similar to the given movie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receives: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 IMDb id corresponding to a movie</a:t>
            </a:r>
            <a:endParaRPr sz="2300" dirty="0">
              <a:solidFill>
                <a:srgbClr val="E91E6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returns: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 JSON containing the recommended movies in a specific format</a:t>
            </a:r>
            <a:endParaRPr sz="2300" dirty="0">
              <a:solidFill>
                <a:srgbClr val="E91E6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950" y="176650"/>
            <a:ext cx="622935" cy="7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 idx="4294967295"/>
          </p:nvPr>
        </p:nvSpPr>
        <p:spPr>
          <a:xfrm>
            <a:off x="744400" y="612150"/>
            <a:ext cx="76266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/>
              <a:t>Approach -</a:t>
            </a:r>
            <a:r>
              <a:rPr lang="ro" sz="3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ro" sz="3200">
                <a:solidFill>
                  <a:srgbClr val="FFB600"/>
                </a:solidFill>
              </a:rPr>
              <a:t>Mobile Application</a:t>
            </a:r>
            <a:endParaRPr sz="3200"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3975" y="0"/>
            <a:ext cx="833375" cy="9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843700" y="1395000"/>
            <a:ext cx="7659600" cy="3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Platform: </a:t>
            </a: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Android</a:t>
            </a:r>
            <a:endParaRPr sz="2300" dirty="0">
              <a:solidFill>
                <a:srgbClr val="E91E6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Language: </a:t>
            </a: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Kotlin</a:t>
            </a:r>
            <a:endParaRPr sz="2300" dirty="0">
              <a:solidFill>
                <a:srgbClr val="E91E6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Objective: Design and develop an Android app that: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Allows users to log in using third party systems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Makes HTTP requests in order to search for movies, retrieve information about them, gather reviews and provide recommendations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Provides a clean and intuitive user interface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>
            <a:spLocks noGrp="1"/>
          </p:cNvSpPr>
          <p:nvPr>
            <p:ph type="title" idx="4294967295"/>
          </p:nvPr>
        </p:nvSpPr>
        <p:spPr>
          <a:xfrm>
            <a:off x="744400" y="612150"/>
            <a:ext cx="76266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/>
              <a:t>Approach -</a:t>
            </a:r>
            <a:r>
              <a:rPr lang="ro" sz="3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ro" sz="3200">
                <a:solidFill>
                  <a:srgbClr val="FFB600"/>
                </a:solidFill>
              </a:rPr>
              <a:t>Kotlin</a:t>
            </a:r>
            <a:endParaRPr sz="3200"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050" y="241825"/>
            <a:ext cx="595300" cy="6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843700" y="1395000"/>
            <a:ext cx="7659600" cy="3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Preferred programming language for Android app development - Google, May 2019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Features: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Null Safety 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Type Inference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Properties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Coroutines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 idx="4294967295"/>
          </p:nvPr>
        </p:nvSpPr>
        <p:spPr>
          <a:xfrm>
            <a:off x="744400" y="612150"/>
            <a:ext cx="76266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/>
              <a:t>Approach -</a:t>
            </a:r>
            <a:r>
              <a:rPr lang="ro" sz="3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ro" sz="3200">
                <a:solidFill>
                  <a:srgbClr val="FFB600"/>
                </a:solidFill>
              </a:rPr>
              <a:t>Firebase</a:t>
            </a:r>
            <a:endParaRPr sz="3200"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175" y="196725"/>
            <a:ext cx="743100" cy="7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843700" y="1409850"/>
            <a:ext cx="7659600" cy="3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Google’s development platform that helps build, improve and grow applications.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●"/>
            </a:pP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Firebase Authentication</a:t>
            </a:r>
            <a:endParaRPr sz="2300" dirty="0">
              <a:solidFill>
                <a:srgbClr val="E91E6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service that authenticate users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supports social login providers (</a:t>
            </a: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Google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, Facebook)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provides a user management system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882250" y="2543950"/>
            <a:ext cx="78624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leway"/>
              <a:buChar char="●"/>
            </a:pPr>
            <a:r>
              <a:rPr lang="ro" sz="3000" b="1" dirty="0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rPr>
              <a:t>80.8 </a:t>
            </a:r>
            <a:r>
              <a:rPr lang="ro" sz="3000" b="1" dirty="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million </a:t>
            </a:r>
            <a:r>
              <a:rPr lang="ro" sz="30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Netflix subscribers (Global)</a:t>
            </a:r>
            <a:endParaRPr sz="30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882250" y="1567450"/>
            <a:ext cx="77193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leway"/>
              <a:buChar char="●"/>
            </a:pPr>
            <a:r>
              <a:rPr lang="ro" sz="3000" b="1" dirty="0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rPr>
              <a:t>1.3</a:t>
            </a:r>
            <a:r>
              <a:rPr lang="ro" sz="3000" b="1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ro" sz="3000" b="1" dirty="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billion </a:t>
            </a:r>
            <a:r>
              <a:rPr lang="ro" sz="30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tickets sold (US)</a:t>
            </a:r>
            <a:endParaRPr sz="30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882250" y="3520450"/>
            <a:ext cx="77193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leway"/>
              <a:buChar char="●"/>
            </a:pPr>
            <a:r>
              <a:rPr lang="ro" sz="3000" b="1" dirty="0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rPr>
              <a:t>136</a:t>
            </a:r>
            <a:r>
              <a:rPr lang="ro" sz="3000" b="1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ro" sz="3000" b="1" dirty="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billion </a:t>
            </a:r>
            <a:r>
              <a:rPr lang="ro" sz="30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dollars (Global)</a:t>
            </a:r>
            <a:endParaRPr sz="30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625" y="208050"/>
            <a:ext cx="531275" cy="5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744400" y="612150"/>
            <a:ext cx="59385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 sz="3200"/>
              <a:t>The Film Industry (2018)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 idx="4294967295"/>
          </p:nvPr>
        </p:nvSpPr>
        <p:spPr>
          <a:xfrm>
            <a:off x="744400" y="612150"/>
            <a:ext cx="76266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 dirty="0"/>
              <a:t>Approach -</a:t>
            </a:r>
            <a:r>
              <a:rPr lang="ro" sz="3200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ro" sz="3200" dirty="0">
                <a:solidFill>
                  <a:srgbClr val="FFB600"/>
                </a:solidFill>
              </a:rPr>
              <a:t>Android App Architecture</a:t>
            </a:r>
            <a:endParaRPr sz="3200" dirty="0"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2975" y="186175"/>
            <a:ext cx="674375" cy="7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843700" y="1395000"/>
            <a:ext cx="7659600" cy="3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MVVM 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- Model-View-ViewModel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088" y="2427600"/>
            <a:ext cx="18192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3875" y="2432375"/>
            <a:ext cx="17716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9875" y="2394275"/>
            <a:ext cx="33242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DAA205-2EE0-404A-999B-4C8C76D7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47" y="1254440"/>
            <a:ext cx="1555199" cy="33277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02A142-DF91-43A5-9903-50B20FC5D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401" y="1254443"/>
            <a:ext cx="1555197" cy="33277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4D10B-5C12-49A1-A30F-6E7AB2C09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864" y="1254440"/>
            <a:ext cx="1555197" cy="33277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16F135-D34D-4215-976F-D6D59393D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7325" y="1254443"/>
            <a:ext cx="1555197" cy="33277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97F38B-AA22-40E8-82F5-A10ECDAC5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2939" y="1254440"/>
            <a:ext cx="1555198" cy="3327738"/>
          </a:xfrm>
          <a:prstGeom prst="rect">
            <a:avLst/>
          </a:prstGeom>
        </p:spPr>
      </p:pic>
      <p:sp>
        <p:nvSpPr>
          <p:cNvPr id="21" name="Google Shape;206;p31">
            <a:extLst>
              <a:ext uri="{FF2B5EF4-FFF2-40B4-BE49-F238E27FC236}">
                <a16:creationId xmlns:a16="http://schemas.microsoft.com/office/drawing/2014/main" id="{F0FFA5A8-4738-4026-AC44-95D563617D0E}"/>
              </a:ext>
            </a:extLst>
          </p:cNvPr>
          <p:cNvSpPr txBox="1">
            <a:spLocks/>
          </p:cNvSpPr>
          <p:nvPr/>
        </p:nvSpPr>
        <p:spPr>
          <a:xfrm>
            <a:off x="744400" y="612150"/>
            <a:ext cx="76266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sz="3200" dirty="0"/>
              <a:t>Finished Product</a:t>
            </a:r>
          </a:p>
        </p:txBody>
      </p:sp>
    </p:spTree>
    <p:extLst>
      <p:ext uri="{BB962C8B-B14F-4D97-AF65-F5344CB8AC3E}">
        <p14:creationId xmlns:p14="http://schemas.microsoft.com/office/powerpoint/2010/main" val="49580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500" y="1627738"/>
            <a:ext cx="4029001" cy="5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2685751" y="2875176"/>
            <a:ext cx="3772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Student: Paul Tudor LINCA   </a:t>
            </a:r>
            <a:endParaRPr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Supervisor: Assist. Prof. Dr. Eng. Ion GIOSAN</a:t>
            </a:r>
            <a:endParaRPr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744400" y="612150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/>
              <a:t>Background</a:t>
            </a:r>
            <a:endParaRPr sz="3200"/>
          </a:p>
        </p:txBody>
      </p:sp>
      <p:sp>
        <p:nvSpPr>
          <p:cNvPr id="79" name="Google Shape;79;p15"/>
          <p:cNvSpPr txBox="1"/>
          <p:nvPr/>
        </p:nvSpPr>
        <p:spPr>
          <a:xfrm>
            <a:off x="744400" y="1521375"/>
            <a:ext cx="7528500" cy="28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/>
                <a:ea typeface="Raleway Light"/>
                <a:cs typeface="Raleway Light"/>
                <a:sym typeface="Raleway Light"/>
              </a:rPr>
              <a:t>Movie watching is one of the most popular pastimes of our generation.</a:t>
            </a:r>
            <a:endParaRPr sz="2100" dirty="0">
              <a:solidFill>
                <a:schemeClr val="tx1">
                  <a:lumMod val="75000"/>
                  <a:lumOff val="25000"/>
                </a:schemeClr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tx1">
                  <a:lumMod val="75000"/>
                  <a:lumOff val="25000"/>
                </a:schemeClr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/>
                <a:ea typeface="Raleway Light"/>
                <a:cs typeface="Raleway Light"/>
                <a:sym typeface="Raleway Light"/>
              </a:rPr>
              <a:t>The process of deciding what movie to watch is often unpleasant and time consuming.</a:t>
            </a:r>
            <a:endParaRPr sz="2100" dirty="0">
              <a:solidFill>
                <a:schemeClr val="tx1">
                  <a:lumMod val="75000"/>
                  <a:lumOff val="25000"/>
                </a:schemeClr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tx1">
                  <a:lumMod val="75000"/>
                  <a:lumOff val="25000"/>
                </a:schemeClr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/>
                <a:ea typeface="Raleway Light"/>
                <a:cs typeface="Raleway Light"/>
                <a:sym typeface="Raleway Light"/>
              </a:rPr>
              <a:t>A movie’s </a:t>
            </a:r>
            <a:r>
              <a:rPr lang="ro" sz="2100" dirty="0">
                <a:solidFill>
                  <a:srgbClr val="FFB600"/>
                </a:solidFill>
                <a:latin typeface="Raleway Light"/>
                <a:ea typeface="Raleway Light"/>
                <a:cs typeface="Raleway Light"/>
                <a:sym typeface="Raleway Light"/>
              </a:rPr>
              <a:t>reviews</a:t>
            </a:r>
            <a:r>
              <a:rPr lang="ro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/>
                <a:ea typeface="Raleway Light"/>
                <a:cs typeface="Raleway Light"/>
                <a:sym typeface="Raleway Light"/>
              </a:rPr>
              <a:t> are one of the leading factors that influence one’s likelihood to watch that movie or not.</a:t>
            </a:r>
            <a:endParaRPr sz="2100" dirty="0">
              <a:solidFill>
                <a:schemeClr val="tx1">
                  <a:lumMod val="75000"/>
                  <a:lumOff val="25000"/>
                </a:schemeClr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025" y="303875"/>
            <a:ext cx="675400" cy="5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936800" y="2859450"/>
            <a:ext cx="78624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Raleway"/>
              <a:buChar char="●"/>
            </a:pPr>
            <a:r>
              <a:rPr lang="ro" sz="2500" b="1" dirty="0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rPr>
              <a:t>Large amount</a:t>
            </a:r>
            <a:r>
              <a:rPr lang="ro" sz="2500" dirty="0">
                <a:solidFill>
                  <a:srgbClr val="FFB600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lang="ro" sz="25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of movie review websites.</a:t>
            </a:r>
            <a:endParaRPr sz="25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936800" y="1882950"/>
            <a:ext cx="77193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Raleway"/>
              <a:buChar char="●"/>
            </a:pPr>
            <a:r>
              <a:rPr lang="ro" sz="2500" b="1" dirty="0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rPr>
              <a:t>Lengthy</a:t>
            </a:r>
            <a:r>
              <a:rPr lang="ro" sz="2500" dirty="0">
                <a:solidFill>
                  <a:srgbClr val="FFB600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lang="ro" sz="25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movie choosing process.</a:t>
            </a:r>
            <a:endParaRPr sz="25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744400" y="612150"/>
            <a:ext cx="68661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/>
              <a:t>Problem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850" y="166950"/>
            <a:ext cx="704800" cy="805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775" y="2518750"/>
            <a:ext cx="1204175" cy="12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6599" y="2518750"/>
            <a:ext cx="1277542" cy="12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737000" y="1175900"/>
            <a:ext cx="80841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o" sz="23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A </a:t>
            </a:r>
            <a:r>
              <a:rPr lang="ro" sz="2300" dirty="0">
                <a:solidFill>
                  <a:srgbClr val="FFB600"/>
                </a:solidFill>
                <a:latin typeface="Raleway Light"/>
                <a:ea typeface="Raleway Light"/>
                <a:cs typeface="Raleway Light"/>
                <a:sym typeface="Raleway Light"/>
              </a:rPr>
              <a:t>platform </a:t>
            </a:r>
            <a:r>
              <a:rPr lang="ro" sz="2300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that makes finding information about movies:</a:t>
            </a:r>
            <a:endParaRPr sz="2300" dirty="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 dirty="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 dirty="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300" dirty="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744400" y="612150"/>
            <a:ext cx="68661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/>
              <a:t>Solution</a:t>
            </a:r>
            <a:endParaRPr sz="3200"/>
          </a:p>
        </p:txBody>
      </p:sp>
      <p:sp>
        <p:nvSpPr>
          <p:cNvPr id="97" name="Google Shape;97;p17"/>
          <p:cNvSpPr txBox="1"/>
          <p:nvPr/>
        </p:nvSpPr>
        <p:spPr>
          <a:xfrm>
            <a:off x="1989150" y="3797000"/>
            <a:ext cx="9102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000" b="1" dirty="0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rPr>
              <a:t>Quick</a:t>
            </a:r>
            <a:endParaRPr sz="2000" b="1" dirty="0">
              <a:solidFill>
                <a:srgbClr val="FF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-1206325" y="1213725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6165338" y="3797000"/>
            <a:ext cx="10692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000" b="1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endParaRPr sz="2000" b="1">
              <a:solidFill>
                <a:srgbClr val="FF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3762050" y="3797000"/>
            <a:ext cx="16062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000" b="1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rPr>
              <a:t>Convenient</a:t>
            </a:r>
            <a:endParaRPr sz="2000" b="1">
              <a:solidFill>
                <a:srgbClr val="FF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1100" y="2518750"/>
            <a:ext cx="1137725" cy="12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8500" y="216400"/>
            <a:ext cx="542590" cy="6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9" grpId="0"/>
      <p:bldP spid="10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744400" y="612150"/>
            <a:ext cx="68661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/>
              <a:t>Objective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108" name="Google Shape;108;p18"/>
          <p:cNvSpPr txBox="1"/>
          <p:nvPr/>
        </p:nvSpPr>
        <p:spPr>
          <a:xfrm>
            <a:off x="843700" y="1395000"/>
            <a:ext cx="7659600" cy="313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25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Build an </a:t>
            </a:r>
            <a:r>
              <a:rPr lang="ro" sz="2500" dirty="0">
                <a:solidFill>
                  <a:srgbClr val="FFB600"/>
                </a:solidFill>
                <a:latin typeface="Raleway Light"/>
                <a:ea typeface="Raleway Light"/>
                <a:cs typeface="Raleway Light"/>
                <a:sym typeface="Raleway Light"/>
              </a:rPr>
              <a:t>mobile </a:t>
            </a:r>
            <a:r>
              <a:rPr lang="ro" sz="25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application that provides its users:</a:t>
            </a:r>
            <a:endParaRPr sz="25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Raleway Light"/>
              <a:buChar char="●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A way to </a:t>
            </a:r>
            <a:r>
              <a:rPr lang="ro" sz="2300" dirty="0">
                <a:solidFill>
                  <a:srgbClr val="FFB600"/>
                </a:solidFill>
                <a:latin typeface="Raleway Light"/>
                <a:ea typeface="Raleway Light"/>
                <a:cs typeface="Raleway Light"/>
                <a:sym typeface="Raleway Light"/>
              </a:rPr>
              <a:t>search 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for any movie: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Raleway Light"/>
              <a:buChar char="○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manually - type its title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Raleway Light"/>
              <a:buChar char="○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image search - take a picture of its poster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Raleway Light"/>
              <a:buChar char="●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Movie </a:t>
            </a:r>
            <a:r>
              <a:rPr lang="ro" sz="2300" dirty="0">
                <a:solidFill>
                  <a:srgbClr val="FFB600"/>
                </a:solidFill>
                <a:latin typeface="Raleway Light"/>
                <a:ea typeface="Raleway Light"/>
                <a:cs typeface="Raleway Light"/>
                <a:sym typeface="Raleway Light"/>
              </a:rPr>
              <a:t>reviews 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gathered from numerous sources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Raleway Light"/>
              <a:buChar char="●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Relevant movie </a:t>
            </a:r>
            <a:r>
              <a:rPr lang="ro" sz="2300" dirty="0">
                <a:solidFill>
                  <a:srgbClr val="FFB600"/>
                </a:solidFill>
                <a:latin typeface="Raleway Light"/>
                <a:ea typeface="Raleway Light"/>
                <a:cs typeface="Raleway Light"/>
                <a:sym typeface="Raleway Light"/>
              </a:rPr>
              <a:t>recommendations</a:t>
            </a:r>
            <a:endParaRPr sz="2300" dirty="0">
              <a:solidFill>
                <a:srgbClr val="FFB6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251525" y="192550"/>
            <a:ext cx="596575" cy="6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title" idx="4294967295"/>
          </p:nvPr>
        </p:nvSpPr>
        <p:spPr>
          <a:xfrm>
            <a:off x="744400" y="612150"/>
            <a:ext cx="76266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/>
              <a:t>Overall System</a:t>
            </a:r>
            <a:endParaRPr sz="3200"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088" y="1194450"/>
            <a:ext cx="6315824" cy="35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 idx="4294967295"/>
          </p:nvPr>
        </p:nvSpPr>
        <p:spPr>
          <a:xfrm>
            <a:off x="744400" y="612150"/>
            <a:ext cx="68661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/>
              <a:t>Approach -</a:t>
            </a:r>
            <a:r>
              <a:rPr lang="ro" sz="3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ro" sz="3200">
                <a:solidFill>
                  <a:srgbClr val="FFB600"/>
                </a:solidFill>
              </a:rPr>
              <a:t>Poster Recognizer</a:t>
            </a:r>
            <a:endParaRPr sz="3200">
              <a:solidFill>
                <a:srgbClr val="FFB6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115" name="Google Shape;115;p19"/>
          <p:cNvSpPr txBox="1"/>
          <p:nvPr/>
        </p:nvSpPr>
        <p:spPr>
          <a:xfrm>
            <a:off x="843700" y="1395000"/>
            <a:ext cx="7659600" cy="30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Library: </a:t>
            </a: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OpenCV</a:t>
            </a:r>
            <a:endParaRPr sz="2300" dirty="0">
              <a:solidFill>
                <a:srgbClr val="E91E6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Language: </a:t>
            </a: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Python</a:t>
            </a:r>
            <a:endParaRPr sz="2300" dirty="0">
              <a:solidFill>
                <a:srgbClr val="E91E6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leway Light"/>
              <a:buChar char="●"/>
            </a:pP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Approach: 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detect 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the poster from the user submitted photo and </a:t>
            </a: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extract 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it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Raleway Light"/>
              <a:buChar char="○"/>
            </a:pPr>
            <a:r>
              <a:rPr lang="ro" sz="2300" dirty="0">
                <a:solidFill>
                  <a:srgbClr val="E91E63"/>
                </a:solidFill>
                <a:latin typeface="Raleway Light"/>
                <a:ea typeface="Raleway Light"/>
                <a:cs typeface="Raleway Light"/>
                <a:sym typeface="Raleway Light"/>
              </a:rPr>
              <a:t>compare </a:t>
            </a:r>
            <a:r>
              <a:rPr lang="ro" sz="23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the extracted poster to a collection of existing movie posters and find the best match</a:t>
            </a:r>
            <a:endParaRPr sz="23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450" y="240300"/>
            <a:ext cx="618550" cy="7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 idx="4294967295"/>
          </p:nvPr>
        </p:nvSpPr>
        <p:spPr>
          <a:xfrm>
            <a:off x="744400" y="612150"/>
            <a:ext cx="76266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 dirty="0"/>
              <a:t>Approach -</a:t>
            </a:r>
            <a:r>
              <a:rPr lang="ro" sz="3200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ro" sz="3200" dirty="0">
                <a:solidFill>
                  <a:srgbClr val="FFB600"/>
                </a:solidFill>
              </a:rPr>
              <a:t>Poster Extraction Pipeline</a:t>
            </a:r>
            <a:endParaRPr sz="3200" dirty="0"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775" y="178225"/>
            <a:ext cx="592000" cy="676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25" y="1164000"/>
            <a:ext cx="1831247" cy="35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1797" y="1164000"/>
            <a:ext cx="1831247" cy="35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6819" y="1164000"/>
            <a:ext cx="1831247" cy="35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1841" y="1164000"/>
            <a:ext cx="1831247" cy="35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6375" y="1164000"/>
            <a:ext cx="1831247" cy="35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71397" y="1164000"/>
            <a:ext cx="1831247" cy="35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73069" y="1164000"/>
            <a:ext cx="1831247" cy="35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90951" y="1163988"/>
            <a:ext cx="1831250" cy="358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24398" y="910250"/>
            <a:ext cx="2144675" cy="419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4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1938</Words>
  <Application>Microsoft Office PowerPoint</Application>
  <PresentationFormat>On-screen Show (16:9)</PresentationFormat>
  <Paragraphs>270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Raleway ExtraBold</vt:lpstr>
      <vt:lpstr>Raleway Light</vt:lpstr>
      <vt:lpstr>Raleway</vt:lpstr>
      <vt:lpstr>Olivia template</vt:lpstr>
      <vt:lpstr>Movie Review Aggregation Application Using Web Scraping and Image Processing </vt:lpstr>
      <vt:lpstr>The Film Industry (2018) </vt:lpstr>
      <vt:lpstr>Background</vt:lpstr>
      <vt:lpstr>Problem </vt:lpstr>
      <vt:lpstr>Solution</vt:lpstr>
      <vt:lpstr>Objective </vt:lpstr>
      <vt:lpstr>Overall System</vt:lpstr>
      <vt:lpstr>Approach - Poster Recognizer </vt:lpstr>
      <vt:lpstr>Approach - Poster Extraction Pipeline</vt:lpstr>
      <vt:lpstr>Approach - Poster Recognition</vt:lpstr>
      <vt:lpstr>Approach - Fetching Reviews</vt:lpstr>
      <vt:lpstr>Approach - Analyzing the HTML page</vt:lpstr>
      <vt:lpstr>Approach - Using Existing APIs</vt:lpstr>
      <vt:lpstr>Approach - Creating an Own API</vt:lpstr>
      <vt:lpstr>Approach - Available Endpoints</vt:lpstr>
      <vt:lpstr>Approach - Available Endpoints</vt:lpstr>
      <vt:lpstr>Approach - Mobile Application</vt:lpstr>
      <vt:lpstr>Approach - Kotlin</vt:lpstr>
      <vt:lpstr>Approach - Firebase</vt:lpstr>
      <vt:lpstr>Approach - Android App Architecture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Review Aggregation Application Using Web Scraping and Image Processing </dc:title>
  <cp:lastModifiedBy>Paul Linca</cp:lastModifiedBy>
  <cp:revision>26</cp:revision>
  <dcterms:modified xsi:type="dcterms:W3CDTF">2020-07-14T17:55:53Z</dcterms:modified>
</cp:coreProperties>
</file>